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80" r:id="rId4"/>
    <p:sldId id="282" r:id="rId5"/>
    <p:sldId id="281" r:id="rId6"/>
    <p:sldId id="271" r:id="rId7"/>
    <p:sldId id="273" r:id="rId8"/>
    <p:sldId id="276" r:id="rId9"/>
    <p:sldId id="284" r:id="rId10"/>
    <p:sldId id="262" r:id="rId11"/>
    <p:sldId id="269" r:id="rId12"/>
    <p:sldId id="261" r:id="rId13"/>
    <p:sldId id="259" r:id="rId14"/>
    <p:sldId id="260" r:id="rId15"/>
    <p:sldId id="283" r:id="rId16"/>
    <p:sldId id="263" r:id="rId17"/>
    <p:sldId id="277" r:id="rId18"/>
    <p:sldId id="285" r:id="rId19"/>
    <p:sldId id="286" r:id="rId20"/>
    <p:sldId id="288" r:id="rId21"/>
    <p:sldId id="268" r:id="rId22"/>
    <p:sldId id="275" r:id="rId2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7" autoAdjust="0"/>
    <p:restoredTop sz="94646" autoAdjust="0"/>
  </p:normalViewPr>
  <p:slideViewPr>
    <p:cSldViewPr snapToGrid="0">
      <p:cViewPr varScale="1">
        <p:scale>
          <a:sx n="68" d="100"/>
          <a:sy n="68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E5C783-1249-4DDC-8675-A18F9CBCFF8A}" type="datetimeFigureOut">
              <a:rPr lang="en-US"/>
              <a:pPr>
                <a:defRPr/>
              </a:pPr>
              <a:t>8/11/2009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CD4EBE-1567-4648-834D-2CB63C08B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7B25AD-3474-4AF4-8A50-8DCF794F1E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AC03FF-E696-4098-8CB8-083337A9464B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2349DF-9A88-4E0E-BCB7-98AE24078933}" type="slidenum">
              <a:rPr lang="en-US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We have talked about rigor – this is the format to help us get there. When interest increases behavior problem decline. Tie to Iowa Core Curriculum. PLC will be the core of this work.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82A743-64A4-4ECE-BDFA-A7EE5A0DCC0C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See page 33 in the blue book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DCF334-5452-4A21-BBE6-77261B576D88}" type="slidenum">
              <a:rPr lang="en-US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84375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3118C-1D55-48E1-BCDE-F3FFE33A0A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81E23-A76A-4DFF-9CA6-60AC727190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725" y="274638"/>
            <a:ext cx="183356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3863" y="274638"/>
            <a:ext cx="535146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DDCD3-6058-4883-8CB0-45CD7999DF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D0B4F-F004-48FD-AA09-ED40A928E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3683C-0522-42C9-8B6C-699837528D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3863" y="1600200"/>
            <a:ext cx="35925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8775" y="1600200"/>
            <a:ext cx="35925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551CF-3C30-49F4-8415-A7384EDDD2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2F78-E5FC-46F3-95EA-A787C91587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35519-89A3-4069-B8AF-E5D15900F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D7132-7E25-4F68-B0FD-EF49B52C0B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B53D-3859-4B03-80BD-1E0D1E6849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A56AC-0041-4048-9EA1-3B5230A2CA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863" y="274638"/>
            <a:ext cx="7337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93863" y="1600200"/>
            <a:ext cx="7337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2EA6DCA-63C1-435C-8F27-D9DFB73392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ea13.org/registe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preadsheets.google.com/viewform?hl=en&amp;formkey=dC1zSlJfQlVpU0JoR1BPanVNbGhRM3c6M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200" y="228600"/>
            <a:ext cx="8658225" cy="1470025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Elk Horn Kimballton</a:t>
            </a:r>
            <a:br>
              <a:rPr lang="en-US" sz="4800" b="1" dirty="0" smtClean="0"/>
            </a:br>
            <a:r>
              <a:rPr lang="en-US" sz="4800" b="1" dirty="0" smtClean="0"/>
              <a:t>Professional Development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11738" y="2506663"/>
            <a:ext cx="3770312" cy="3341687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</a:rPr>
              <a:t>Authentic Intellectual Work</a:t>
            </a:r>
            <a:endParaRPr lang="en-US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693150" cy="1143000"/>
          </a:xfrm>
        </p:spPr>
        <p:txBody>
          <a:bodyPr/>
          <a:lstStyle/>
          <a:p>
            <a:pPr eaLnBrk="1" hangingPunct="1"/>
            <a:r>
              <a:rPr lang="en-US" i="1" dirty="0" smtClean="0"/>
              <a:t>Collaborating is defined as….</a:t>
            </a:r>
            <a:br>
              <a:rPr lang="en-US" i="1" dirty="0" smtClean="0"/>
            </a:b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11200" y="1377950"/>
            <a:ext cx="8320088" cy="474821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“A group of people working interdependently towards a common goal for which we are mutually accountable!”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					Rick DuFour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69863" y="274638"/>
            <a:ext cx="8861425" cy="1143000"/>
          </a:xfrm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rgbClr val="003300"/>
                </a:solidFill>
              </a:rPr>
              <a:t>How Does Authentic Pedagogy Boost Student Achievement?	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979738" y="1600200"/>
            <a:ext cx="6051550" cy="4525963"/>
          </a:xfrm>
        </p:spPr>
        <p:txBody>
          <a:bodyPr/>
          <a:lstStyle/>
          <a:p>
            <a:pPr eaLnBrk="1" hangingPunct="1"/>
            <a:r>
              <a:rPr lang="en-US" sz="5400" dirty="0" smtClean="0"/>
              <a:t>Engagement</a:t>
            </a:r>
          </a:p>
          <a:p>
            <a:pPr eaLnBrk="1" hangingPunct="1"/>
            <a:r>
              <a:rPr lang="en-US" sz="5400" dirty="0" smtClean="0"/>
              <a:t>Effort</a:t>
            </a:r>
          </a:p>
          <a:p>
            <a:pPr eaLnBrk="1" hangingPunct="1"/>
            <a:r>
              <a:rPr lang="en-US" sz="5400" dirty="0" smtClean="0"/>
              <a:t>Learning</a:t>
            </a:r>
          </a:p>
          <a:p>
            <a:pPr eaLnBrk="1" hangingPunct="1"/>
            <a:r>
              <a:rPr lang="en-US" sz="5400" dirty="0" smtClean="0"/>
              <a:t>Reasoning and Depth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844"/>
                <a:gridCol w="1998134"/>
                <a:gridCol w="2607733"/>
                <a:gridCol w="2043289"/>
              </a:tblGrid>
              <a:tr h="1493979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Authentic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Intellectual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Work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Criteria &amp;             Standards </a:t>
                      </a:r>
                      <a:endParaRPr lang="en-US" sz="220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Instruction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Assignment/Task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Student Work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8800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Construction of Knowledge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Construction of Knowledge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178800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Disciplined Inquiry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Elaborated Communication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178800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Value Beyond School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Value Beyond </a:t>
                      </a:r>
                    </a:p>
                    <a:p>
                      <a:pPr algn="ctr"/>
                      <a:r>
                        <a:rPr lang="en-US" sz="2000" dirty="0" smtClean="0"/>
                        <a:t>School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n Arrow 2"/>
          <p:cNvSpPr/>
          <p:nvPr/>
        </p:nvSpPr>
        <p:spPr>
          <a:xfrm>
            <a:off x="282575" y="869950"/>
            <a:ext cx="46038" cy="450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998663" y="1219200"/>
            <a:ext cx="868362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952978"/>
                <a:gridCol w="2562578"/>
                <a:gridCol w="2190044"/>
              </a:tblGrid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Authentic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Intellectual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Work</a:t>
                      </a:r>
                    </a:p>
                    <a:p>
                      <a:pPr algn="ctr"/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Criteria &amp; Standards</a:t>
                      </a:r>
                      <a:endParaRPr lang="en-US" sz="220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Instruction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Assignment/Task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Student Work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Construction of Knowledge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Construction of Knowledge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Construction of</a:t>
                      </a:r>
                    </a:p>
                    <a:p>
                      <a:pPr algn="ctr"/>
                      <a:r>
                        <a:rPr lang="en-US" sz="2000" dirty="0" smtClean="0"/>
                        <a:t>Knowledge</a:t>
                      </a:r>
                      <a:endParaRPr lang="en-US" sz="2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Disciplined Inquiry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Elaborated Communication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Conceptual</a:t>
                      </a:r>
                      <a:r>
                        <a:rPr lang="en-US" sz="2000" baseline="0" dirty="0" smtClean="0"/>
                        <a:t> Understanding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Elaborated  Communication</a:t>
                      </a:r>
                      <a:endParaRPr lang="en-US" sz="2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Value Beyond School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Value Beyond School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708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844"/>
                <a:gridCol w="1998134"/>
                <a:gridCol w="2607733"/>
                <a:gridCol w="2043289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Authentic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Intellectual</a:t>
                      </a:r>
                      <a:r>
                        <a:rPr lang="en-US" sz="220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Work</a:t>
                      </a:r>
                    </a:p>
                    <a:p>
                      <a:pPr algn="ctr"/>
                      <a:r>
                        <a:rPr lang="en-US" sz="2200" dirty="0" smtClean="0">
                          <a:solidFill>
                            <a:srgbClr val="003300"/>
                          </a:solidFill>
                        </a:rPr>
                        <a:t>Criteria &amp; Standards</a:t>
                      </a:r>
                      <a:endParaRPr lang="en-US" sz="220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Instruction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Assignment/Task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Student Work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Construction of Knowledge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Higher Order Thinking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Construction of Knowledge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Construction of</a:t>
                      </a:r>
                    </a:p>
                    <a:p>
                      <a:pPr algn="ctr"/>
                      <a:r>
                        <a:rPr lang="en-US" sz="2000" dirty="0" smtClean="0"/>
                        <a:t>Knowledge</a:t>
                      </a:r>
                      <a:endParaRPr lang="en-US" sz="2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Disciplined Inquiry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Deep Knowledge and Student Understanding</a:t>
                      </a:r>
                    </a:p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Substantive Conversation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Elaborated Communication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Conceptual</a:t>
                      </a:r>
                      <a:r>
                        <a:rPr lang="en-US" sz="2000" baseline="0" dirty="0" smtClean="0"/>
                        <a:t> Understanding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Elaborated  Communication</a:t>
                      </a:r>
                      <a:endParaRPr lang="en-US" sz="2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Value Beyond School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Connections to the World Beyond the Classroom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Value Beyond </a:t>
                      </a:r>
                    </a:p>
                    <a:p>
                      <a:pPr algn="ctr"/>
                      <a:r>
                        <a:rPr lang="en-US" sz="2000" dirty="0" smtClean="0"/>
                        <a:t>School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         X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Descriptive/Evaluative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74663" y="274638"/>
            <a:ext cx="8556625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Scoring Tasks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69950" y="1600200"/>
            <a:ext cx="8161338" cy="45259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Scoring Tasks Rules of Thumb</a:t>
            </a:r>
          </a:p>
          <a:p>
            <a:pPr lvl="1" eaLnBrk="1" hangingPunct="1"/>
            <a:endParaRPr lang="en-US" sz="4000" dirty="0" smtClean="0"/>
          </a:p>
          <a:p>
            <a:pPr lvl="4" eaLnBrk="1" hangingPunct="1"/>
            <a:r>
              <a:rPr lang="en-US" sz="3600" dirty="0" smtClean="0"/>
              <a:t>Economics Bingo</a:t>
            </a:r>
          </a:p>
          <a:p>
            <a:pPr lvl="1" eaLnBrk="1" hangingPunct="1">
              <a:buFontTx/>
              <a:buNone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9725" y="173038"/>
            <a:ext cx="7337425" cy="75247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Iowa </a:t>
            </a:r>
            <a:r>
              <a:rPr lang="en-US" dirty="0" smtClean="0"/>
              <a:t>Core Curriculum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1162" y="1177858"/>
            <a:ext cx="5781821" cy="568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74663" y="274638"/>
            <a:ext cx="8556625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Scoring Tasks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69950" y="1600200"/>
            <a:ext cx="8161338" cy="45259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Scoring Tasks Rules of Thumb</a:t>
            </a:r>
          </a:p>
          <a:p>
            <a:pPr lvl="1" eaLnBrk="1" hangingPunct="1"/>
            <a:endParaRPr lang="en-US" sz="4000" dirty="0" smtClean="0"/>
          </a:p>
          <a:p>
            <a:pPr lvl="4" eaLnBrk="1" hangingPunct="1"/>
            <a:r>
              <a:rPr lang="en-US" sz="3600" dirty="0" smtClean="0"/>
              <a:t>The Great Gatsby</a:t>
            </a:r>
            <a:endParaRPr lang="en-US" sz="3600" dirty="0" smtClean="0"/>
          </a:p>
          <a:p>
            <a:pPr lvl="1" eaLnBrk="1" hangingPunct="1">
              <a:buFontTx/>
              <a:buNone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9725" y="173038"/>
            <a:ext cx="7337425" cy="752475"/>
          </a:xfrm>
        </p:spPr>
        <p:txBody>
          <a:bodyPr/>
          <a:lstStyle/>
          <a:p>
            <a:r>
              <a:rPr lang="en-US" dirty="0" smtClean="0"/>
              <a:t>         Iowa Core Curriculum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247650"/>
            <a:ext cx="8623300" cy="63119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Syllabi</a:t>
            </a:r>
          </a:p>
          <a:p>
            <a:pPr eaLnBrk="1" hangingPunct="1"/>
            <a:r>
              <a:rPr lang="en-US" sz="4000" dirty="0" smtClean="0"/>
              <a:t>Credit –  Deadline </a:t>
            </a:r>
            <a:r>
              <a:rPr lang="en-US" sz="4000" dirty="0" smtClean="0">
                <a:hlinkClick r:id="rId3"/>
              </a:rPr>
              <a:t>https://www.aea13.org/register/</a:t>
            </a:r>
            <a:endParaRPr lang="en-US" sz="4000" dirty="0" smtClean="0"/>
          </a:p>
          <a:p>
            <a:pPr lvl="2" eaLnBrk="1" hangingPunct="1">
              <a:buFontTx/>
              <a:buNone/>
            </a:pPr>
            <a:endParaRPr lang="en-US" sz="3200" dirty="0" smtClean="0"/>
          </a:p>
          <a:p>
            <a:pPr lvl="4" eaLnBrk="1" hangingPunct="1">
              <a:buFontTx/>
              <a:buNone/>
            </a:pPr>
            <a:r>
              <a:rPr lang="en-US" sz="2800" dirty="0" smtClean="0"/>
              <a:t>	1 Credit Class</a:t>
            </a:r>
          </a:p>
          <a:p>
            <a:pPr lvl="4" eaLnBrk="1" hangingPunct="1">
              <a:buFontTx/>
              <a:buNone/>
            </a:pPr>
            <a:r>
              <a:rPr lang="en-US" sz="2800" dirty="0" smtClean="0"/>
              <a:t>        Drake Credit - $155</a:t>
            </a:r>
          </a:p>
          <a:p>
            <a:pPr lvl="4" eaLnBrk="1" hangingPunct="1">
              <a:buFontTx/>
              <a:buNone/>
            </a:pPr>
            <a:r>
              <a:rPr lang="en-US" sz="2800" dirty="0" smtClean="0"/>
              <a:t>        Credit Renewal - $60</a:t>
            </a:r>
          </a:p>
          <a:p>
            <a:pPr lvl="4" eaLnBrk="1" hangingPunct="1">
              <a:buFontTx/>
              <a:buNone/>
            </a:pPr>
            <a:r>
              <a:rPr lang="en-US" sz="2800" dirty="0" smtClean="0"/>
              <a:t>          </a:t>
            </a:r>
          </a:p>
          <a:p>
            <a:pPr lvl="4"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4000" dirty="0" smtClean="0"/>
          </a:p>
          <a:p>
            <a:pPr lvl="3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74663" y="274638"/>
            <a:ext cx="8556625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     Scoring Student Work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8812" y="1600200"/>
            <a:ext cx="8862476" cy="45259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Scoring </a:t>
            </a:r>
            <a:r>
              <a:rPr lang="en-US" sz="4000" dirty="0" smtClean="0"/>
              <a:t>Student Work</a:t>
            </a:r>
            <a:r>
              <a:rPr lang="en-US" sz="4000" dirty="0" smtClean="0"/>
              <a:t> </a:t>
            </a:r>
            <a:r>
              <a:rPr lang="en-US" sz="4000" dirty="0" smtClean="0"/>
              <a:t>Rules of </a:t>
            </a:r>
            <a:r>
              <a:rPr lang="en-US" sz="4000" dirty="0" smtClean="0"/>
              <a:t>Thumb</a:t>
            </a:r>
          </a:p>
          <a:p>
            <a:pPr eaLnBrk="1" hangingPunct="1">
              <a:buNone/>
            </a:pPr>
            <a:endParaRPr lang="en-US" sz="4000" dirty="0" smtClean="0"/>
          </a:p>
          <a:p>
            <a:pPr eaLnBrk="1" hangingPunct="1">
              <a:buNone/>
            </a:pPr>
            <a:r>
              <a:rPr lang="en-US" sz="4000" dirty="0" smtClean="0"/>
              <a:t>	</a:t>
            </a:r>
            <a:r>
              <a:rPr lang="en-US" sz="4000" dirty="0" smtClean="0"/>
              <a:t>			Political Cartoon</a:t>
            </a:r>
            <a:endParaRPr lang="en-US" sz="4000" dirty="0" smtClean="0"/>
          </a:p>
          <a:p>
            <a:pPr lvl="4" eaLnBrk="1" hangingPunct="1"/>
            <a:endParaRPr lang="en-US" sz="3600" dirty="0" smtClean="0"/>
          </a:p>
          <a:p>
            <a:pPr lvl="1" eaLnBrk="1" hangingPunct="1">
              <a:buFontTx/>
              <a:buNone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Justification for this work	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34938" y="1600200"/>
            <a:ext cx="889635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Meets intellectual demands of contemporary work, citizenship and personal affairs.</a:t>
            </a:r>
          </a:p>
          <a:p>
            <a:pPr eaLnBrk="1" hangingPunct="1"/>
            <a:r>
              <a:rPr lang="en-US" dirty="0" smtClean="0"/>
              <a:t>Minimizes problems of traditional curriculum and pedagogy: fragmentation of meaning, intellectual powerlessness.</a:t>
            </a:r>
          </a:p>
          <a:p>
            <a:pPr eaLnBrk="1" hangingPunct="1"/>
            <a:r>
              <a:rPr lang="en-US" dirty="0" smtClean="0"/>
              <a:t>Common set of intellectual demands stimulates professional community among teachers.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260350" y="279400"/>
            <a:ext cx="8610600" cy="763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en-US" sz="6000" dirty="0">
                <a:latin typeface="Comic Sans MS" pitchFamily="66" charset="0"/>
              </a:rPr>
              <a:t>Ultimately, 100% of our kids are successful in school, out of school, and       		beyond school.</a:t>
            </a:r>
            <a:endParaRPr lang="en-US" sz="6000" dirty="0"/>
          </a:p>
          <a:p>
            <a:pPr algn="ctr"/>
            <a:endParaRPr lang="en-US" sz="2800" dirty="0"/>
          </a:p>
          <a:p>
            <a:pPr algn="ctr"/>
            <a:endParaRPr lang="en-US" sz="5400" dirty="0"/>
          </a:p>
          <a:p>
            <a:pPr algn="ctr"/>
            <a:endParaRPr lang="en-US" sz="5400" dirty="0"/>
          </a:p>
          <a:p>
            <a:pPr algn="ctr"/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917576"/>
            <a:ext cx="8731250" cy="1143000"/>
          </a:xfrm>
        </p:spPr>
        <p:txBody>
          <a:bodyPr/>
          <a:lstStyle/>
          <a:p>
            <a:pPr algn="ctr"/>
            <a:r>
              <a:rPr lang="en-US" b="1" i="1" dirty="0" smtClean="0"/>
              <a:t>Authentic Instruction and Assessment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sz="3200" dirty="0" smtClean="0"/>
              <a:t>Newmann, King and Carmichael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4663" y="2800350"/>
            <a:ext cx="6016625" cy="3325813"/>
          </a:xfrm>
        </p:spPr>
        <p:txBody>
          <a:bodyPr/>
          <a:lstStyle/>
          <a:p>
            <a:r>
              <a:rPr lang="en-US" dirty="0" smtClean="0"/>
              <a:t>In the blue book please read the following pages; vii – 13.</a:t>
            </a:r>
          </a:p>
          <a:p>
            <a:endParaRPr lang="en-US" dirty="0" smtClean="0"/>
          </a:p>
          <a:p>
            <a:r>
              <a:rPr lang="en-US" sz="2000" dirty="0" smtClean="0"/>
              <a:t>To what extent do you agree or disagree with the criteria and rationale for authentic intellectual work as a goal of high school teaching across subject areas? What clarification questions do you have, if any?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DVD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What </a:t>
            </a:r>
            <a:r>
              <a:rPr lang="en-US" dirty="0" smtClean="0"/>
              <a:t>findings from the research on the effects of authentic instruction on student achievement did you find to be most important? Why?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303338"/>
            <a:ext cx="8574088" cy="1143000"/>
          </a:xfrm>
        </p:spPr>
        <p:txBody>
          <a:bodyPr/>
          <a:lstStyle/>
          <a:p>
            <a:r>
              <a:rPr lang="en-US" dirty="0" smtClean="0"/>
              <a:t>Prior to the </a:t>
            </a:r>
            <a:r>
              <a:rPr lang="en-US" dirty="0" smtClean="0"/>
              <a:t>Aug 17th </a:t>
            </a:r>
            <a:r>
              <a:rPr lang="en-US" dirty="0" smtClean="0"/>
              <a:t>PD, please read the </a:t>
            </a:r>
            <a:r>
              <a:rPr lang="en-US" dirty="0" smtClean="0"/>
              <a:t>part II</a:t>
            </a:r>
            <a:r>
              <a:rPr lang="en-US" dirty="0" smtClean="0"/>
              <a:t> </a:t>
            </a:r>
            <a:r>
              <a:rPr lang="en-US" dirty="0" smtClean="0"/>
              <a:t>of the blue </a:t>
            </a:r>
            <a:r>
              <a:rPr lang="en-US" dirty="0" smtClean="0"/>
              <a:t>book.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0" y="3900487"/>
            <a:ext cx="5629275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http://spreadsheets.google.com/viewform?hl=en&amp;formkey=dC1zSlJfQlVpU0JoR1BPanVNbGhRM3c6MA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69863" y="274638"/>
            <a:ext cx="8443912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3300"/>
                </a:solidFill>
              </a:rPr>
              <a:t>Authentic Intellectual Work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878138" y="1600200"/>
            <a:ext cx="61531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</a:t>
            </a:r>
            <a:r>
              <a:rPr lang="en-US" sz="3600" dirty="0" smtClean="0"/>
              <a:t>Authentic intellectual work is defined by three criteria – </a:t>
            </a:r>
            <a:r>
              <a:rPr lang="en-US" sz="3600" i="1" dirty="0" smtClean="0"/>
              <a:t>construction of knowledge</a:t>
            </a:r>
            <a:r>
              <a:rPr lang="en-US" sz="3600" dirty="0" smtClean="0"/>
              <a:t>, through </a:t>
            </a:r>
            <a:r>
              <a:rPr lang="en-US" sz="3600" i="1" dirty="0" smtClean="0"/>
              <a:t>disciplined inquiry</a:t>
            </a:r>
            <a:r>
              <a:rPr lang="en-US" sz="3600" dirty="0" smtClean="0"/>
              <a:t>, to produce discourse, products and performance that have </a:t>
            </a:r>
            <a:r>
              <a:rPr lang="en-US" sz="3600" i="1" dirty="0" smtClean="0"/>
              <a:t>value beyond school</a:t>
            </a:r>
            <a:r>
              <a:rPr lang="en-US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81050" y="0"/>
            <a:ext cx="7499350" cy="9144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AIW Framework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350" y="1084263"/>
            <a:ext cx="8674100" cy="5468937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Maximize expectations of intellectual </a:t>
            </a:r>
            <a:r>
              <a:rPr lang="en-US" b="1" u="sng" dirty="0" smtClean="0"/>
              <a:t>rigor</a:t>
            </a:r>
            <a:r>
              <a:rPr lang="en-US" dirty="0" smtClean="0"/>
              <a:t> for all students.</a:t>
            </a:r>
          </a:p>
          <a:p>
            <a:pPr eaLnBrk="1" hangingPunct="1">
              <a:defRPr/>
            </a:pPr>
            <a:r>
              <a:rPr lang="en-US" dirty="0" smtClean="0"/>
              <a:t>Increase </a:t>
            </a:r>
            <a:r>
              <a:rPr lang="en-US" b="1" u="sng" dirty="0" smtClean="0"/>
              <a:t>student interest </a:t>
            </a:r>
            <a:r>
              <a:rPr lang="en-US" dirty="0" smtClean="0"/>
              <a:t>in academic work.</a:t>
            </a:r>
          </a:p>
          <a:p>
            <a:pPr eaLnBrk="1" hangingPunct="1">
              <a:defRPr/>
            </a:pPr>
            <a:r>
              <a:rPr lang="en-US" dirty="0" smtClean="0"/>
              <a:t>Support teachers’ taking time to teach for </a:t>
            </a:r>
            <a:r>
              <a:rPr lang="en-US" b="1" u="sng" dirty="0" smtClean="0"/>
              <a:t>in-depth</a:t>
            </a:r>
            <a:r>
              <a:rPr lang="en-US" dirty="0" smtClean="0"/>
              <a:t> understanding rather than superficial </a:t>
            </a:r>
            <a:r>
              <a:rPr lang="en-US" b="1" u="sng" dirty="0" smtClean="0"/>
              <a:t>coverage</a:t>
            </a:r>
            <a:r>
              <a:rPr lang="en-US" dirty="0" smtClean="0"/>
              <a:t> of material.</a:t>
            </a:r>
          </a:p>
          <a:p>
            <a:pPr eaLnBrk="1" hangingPunct="1">
              <a:defRPr/>
            </a:pPr>
            <a:r>
              <a:rPr lang="en-US" dirty="0" smtClean="0"/>
              <a:t>Provide a common conception of student intellectual work that </a:t>
            </a:r>
            <a:r>
              <a:rPr lang="en-US" b="1" u="sng" dirty="0" smtClean="0"/>
              <a:t>promotes professional community</a:t>
            </a:r>
            <a:r>
              <a:rPr lang="en-US" dirty="0" smtClean="0"/>
              <a:t> among teachers of different grade levels and subjects.</a:t>
            </a:r>
          </a:p>
          <a:p>
            <a:pPr eaLnBrk="1" hangingPunct="1">
              <a:defRPr/>
            </a:pPr>
            <a:r>
              <a:rPr lang="en-US" dirty="0" smtClean="0"/>
              <a:t>Most important, </a:t>
            </a:r>
            <a:r>
              <a:rPr lang="en-US" b="1" u="sng" dirty="0" smtClean="0"/>
              <a:t>equip students to address the complex intellectual challenges of work, civic participation, and managing personal affairs in the contemporary world</a:t>
            </a:r>
            <a:r>
              <a:rPr lang="en-US" dirty="0" smtClean="0"/>
              <a:t>. 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/>
              <a:t>                                              (Find on vii in blue book)</a:t>
            </a:r>
          </a:p>
          <a:p>
            <a:pPr eaLnBrk="1" hangingPunct="1"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128713" y="274638"/>
            <a:ext cx="7337425" cy="11430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Cohort 1 AIW Team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105150" y="1600200"/>
            <a:ext cx="5926138" cy="4872038"/>
          </a:xfrm>
        </p:spPr>
        <p:txBody>
          <a:bodyPr/>
          <a:lstStyle/>
          <a:p>
            <a:pPr eaLnBrk="1" hangingPunct="1"/>
            <a:r>
              <a:rPr lang="en-US" dirty="0" smtClean="0"/>
              <a:t>Lisa</a:t>
            </a:r>
          </a:p>
          <a:p>
            <a:pPr eaLnBrk="1" hangingPunct="1"/>
            <a:r>
              <a:rPr lang="en-US" dirty="0" smtClean="0"/>
              <a:t>Tony</a:t>
            </a:r>
          </a:p>
          <a:p>
            <a:pPr eaLnBrk="1" hangingPunct="1"/>
            <a:r>
              <a:rPr lang="en-US" dirty="0" smtClean="0"/>
              <a:t>Heather</a:t>
            </a:r>
          </a:p>
          <a:p>
            <a:pPr eaLnBrk="1" hangingPunct="1"/>
            <a:r>
              <a:rPr lang="en-US" dirty="0" smtClean="0"/>
              <a:t>Cindy W.</a:t>
            </a:r>
          </a:p>
          <a:p>
            <a:pPr eaLnBrk="1" hangingPunct="1"/>
            <a:r>
              <a:rPr lang="en-US" dirty="0" smtClean="0"/>
              <a:t>Steve</a:t>
            </a:r>
          </a:p>
          <a:p>
            <a:pPr eaLnBrk="1" hangingPunct="1"/>
            <a:r>
              <a:rPr lang="en-US" dirty="0" smtClean="0"/>
              <a:t>Dave - principal </a:t>
            </a:r>
          </a:p>
          <a:p>
            <a:pPr eaLnBrk="1" hangingPunct="1"/>
            <a:r>
              <a:rPr lang="en-US" dirty="0" smtClean="0"/>
              <a:t>Andrea - liaison</a:t>
            </a:r>
          </a:p>
          <a:p>
            <a:pPr eaLnBrk="1" hangingPunct="1"/>
            <a:r>
              <a:rPr lang="en-US" dirty="0" smtClean="0"/>
              <a:t>Tina - coach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79" y="218988"/>
            <a:ext cx="8633835" cy="546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arth Day - Indezine 1438">
  <a:themeElements>
    <a:clrScheme name="Office Theme 2">
      <a:dk1>
        <a:srgbClr val="000000"/>
      </a:dk1>
      <a:lt1>
        <a:srgbClr val="C6C492"/>
      </a:lt1>
      <a:dk2>
        <a:srgbClr val="000000"/>
      </a:dk2>
      <a:lt2>
        <a:srgbClr val="B2B2B2"/>
      </a:lt2>
      <a:accent1>
        <a:srgbClr val="BD8A00"/>
      </a:accent1>
      <a:accent2>
        <a:srgbClr val="A49D00"/>
      </a:accent2>
      <a:accent3>
        <a:srgbClr val="DFDEC7"/>
      </a:accent3>
      <a:accent4>
        <a:srgbClr val="000000"/>
      </a:accent4>
      <a:accent5>
        <a:srgbClr val="DBC4AA"/>
      </a:accent5>
      <a:accent6>
        <a:srgbClr val="948E00"/>
      </a:accent6>
      <a:hlink>
        <a:srgbClr val="523B00"/>
      </a:hlink>
      <a:folHlink>
        <a:srgbClr val="3B47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C6C492"/>
        </a:lt1>
        <a:dk2>
          <a:srgbClr val="000000"/>
        </a:dk2>
        <a:lt2>
          <a:srgbClr val="B2B2B2"/>
        </a:lt2>
        <a:accent1>
          <a:srgbClr val="FFFC8F"/>
        </a:accent1>
        <a:accent2>
          <a:srgbClr val="C4BD1C"/>
        </a:accent2>
        <a:accent3>
          <a:srgbClr val="DFDEC7"/>
        </a:accent3>
        <a:accent4>
          <a:srgbClr val="000000"/>
        </a:accent4>
        <a:accent5>
          <a:srgbClr val="FFFDC6"/>
        </a:accent5>
        <a:accent6>
          <a:srgbClr val="B1AB18"/>
        </a:accent6>
        <a:hlink>
          <a:srgbClr val="474600"/>
        </a:hlink>
        <a:folHlink>
          <a:srgbClr val="615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C6C492"/>
        </a:lt1>
        <a:dk2>
          <a:srgbClr val="000000"/>
        </a:dk2>
        <a:lt2>
          <a:srgbClr val="B2B2B2"/>
        </a:lt2>
        <a:accent1>
          <a:srgbClr val="BD8A00"/>
        </a:accent1>
        <a:accent2>
          <a:srgbClr val="A49D00"/>
        </a:accent2>
        <a:accent3>
          <a:srgbClr val="DFDEC7"/>
        </a:accent3>
        <a:accent4>
          <a:srgbClr val="000000"/>
        </a:accent4>
        <a:accent5>
          <a:srgbClr val="DBC4AA"/>
        </a:accent5>
        <a:accent6>
          <a:srgbClr val="948E00"/>
        </a:accent6>
        <a:hlink>
          <a:srgbClr val="523B00"/>
        </a:hlink>
        <a:folHlink>
          <a:srgbClr val="3B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C6C492"/>
        </a:lt1>
        <a:dk2>
          <a:srgbClr val="000000"/>
        </a:dk2>
        <a:lt2>
          <a:srgbClr val="B2B2B2"/>
        </a:lt2>
        <a:accent1>
          <a:srgbClr val="938B00"/>
        </a:accent1>
        <a:accent2>
          <a:srgbClr val="0F10BC"/>
        </a:accent2>
        <a:accent3>
          <a:srgbClr val="DFDEC7"/>
        </a:accent3>
        <a:accent4>
          <a:srgbClr val="000000"/>
        </a:accent4>
        <a:accent5>
          <a:srgbClr val="C8C4AA"/>
        </a:accent5>
        <a:accent6>
          <a:srgbClr val="0C0DAA"/>
        </a:accent6>
        <a:hlink>
          <a:srgbClr val="260052"/>
        </a:hlink>
        <a:folHlink>
          <a:srgbClr val="5000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C6C492"/>
        </a:lt1>
        <a:dk2>
          <a:srgbClr val="000000"/>
        </a:dk2>
        <a:lt2>
          <a:srgbClr val="B2B2B2"/>
        </a:lt2>
        <a:accent1>
          <a:srgbClr val="807A00"/>
        </a:accent1>
        <a:accent2>
          <a:srgbClr val="994010"/>
        </a:accent2>
        <a:accent3>
          <a:srgbClr val="DFDEC7"/>
        </a:accent3>
        <a:accent4>
          <a:srgbClr val="000000"/>
        </a:accent4>
        <a:accent5>
          <a:srgbClr val="C0BEAA"/>
        </a:accent5>
        <a:accent6>
          <a:srgbClr val="8A390D"/>
        </a:accent6>
        <a:hlink>
          <a:srgbClr val="005366"/>
        </a:hlink>
        <a:folHlink>
          <a:srgbClr val="3800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FC8F"/>
        </a:accent1>
        <a:accent2>
          <a:srgbClr val="C4BD1C"/>
        </a:accent2>
        <a:accent3>
          <a:srgbClr val="FFFFFF"/>
        </a:accent3>
        <a:accent4>
          <a:srgbClr val="000000"/>
        </a:accent4>
        <a:accent5>
          <a:srgbClr val="FFFDC6"/>
        </a:accent5>
        <a:accent6>
          <a:srgbClr val="B1AB18"/>
        </a:accent6>
        <a:hlink>
          <a:srgbClr val="474600"/>
        </a:hlink>
        <a:folHlink>
          <a:srgbClr val="615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D8A00"/>
        </a:accent1>
        <a:accent2>
          <a:srgbClr val="A49D00"/>
        </a:accent2>
        <a:accent3>
          <a:srgbClr val="FFFFFF"/>
        </a:accent3>
        <a:accent4>
          <a:srgbClr val="000000"/>
        </a:accent4>
        <a:accent5>
          <a:srgbClr val="DBC4AA"/>
        </a:accent5>
        <a:accent6>
          <a:srgbClr val="948E00"/>
        </a:accent6>
        <a:hlink>
          <a:srgbClr val="523B00"/>
        </a:hlink>
        <a:folHlink>
          <a:srgbClr val="3B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38B00"/>
        </a:accent1>
        <a:accent2>
          <a:srgbClr val="0F10BC"/>
        </a:accent2>
        <a:accent3>
          <a:srgbClr val="FFFFFF"/>
        </a:accent3>
        <a:accent4>
          <a:srgbClr val="000000"/>
        </a:accent4>
        <a:accent5>
          <a:srgbClr val="C8C4AA"/>
        </a:accent5>
        <a:accent6>
          <a:srgbClr val="0C0DAA"/>
        </a:accent6>
        <a:hlink>
          <a:srgbClr val="260052"/>
        </a:hlink>
        <a:folHlink>
          <a:srgbClr val="5000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A00"/>
        </a:accent1>
        <a:accent2>
          <a:srgbClr val="994010"/>
        </a:accent2>
        <a:accent3>
          <a:srgbClr val="FFFFFF"/>
        </a:accent3>
        <a:accent4>
          <a:srgbClr val="000000"/>
        </a:accent4>
        <a:accent5>
          <a:srgbClr val="C0BEAA"/>
        </a:accent5>
        <a:accent6>
          <a:srgbClr val="8A390D"/>
        </a:accent6>
        <a:hlink>
          <a:srgbClr val="005366"/>
        </a:hlink>
        <a:folHlink>
          <a:srgbClr val="3800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Earth Day - Indezine 1438</Template>
  <TotalTime>874</TotalTime>
  <Words>559</Words>
  <Application>Microsoft Office PowerPoint</Application>
  <PresentationFormat>On-screen Show (4:3)</PresentationFormat>
  <Paragraphs>127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Earth Day - Indezine 1438</vt:lpstr>
      <vt:lpstr>Elk Horn Kimballton Professional Development</vt:lpstr>
      <vt:lpstr>Slide 2</vt:lpstr>
      <vt:lpstr>Authentic Instruction and Assessment,  Newmann, King and Carmichael</vt:lpstr>
      <vt:lpstr>Research DVD</vt:lpstr>
      <vt:lpstr>Prior to the Aug 17th PD, please read the part II of the blue book. </vt:lpstr>
      <vt:lpstr>Authentic Intellectual Work</vt:lpstr>
      <vt:lpstr>AIW Framework Standards</vt:lpstr>
      <vt:lpstr>Cohort 1 AIW Team</vt:lpstr>
      <vt:lpstr>Slide 9</vt:lpstr>
      <vt:lpstr>Collaborating is defined as…. </vt:lpstr>
      <vt:lpstr>How Does Authentic Pedagogy Boost Student Achievement? </vt:lpstr>
      <vt:lpstr>Slide 12</vt:lpstr>
      <vt:lpstr>Slide 13</vt:lpstr>
      <vt:lpstr>Slide 14</vt:lpstr>
      <vt:lpstr>Descriptive/Evaluative</vt:lpstr>
      <vt:lpstr>Scoring Tasks</vt:lpstr>
      <vt:lpstr> Iowa Core Curriculum</vt:lpstr>
      <vt:lpstr>Scoring Tasks</vt:lpstr>
      <vt:lpstr>         Iowa Core Curriculum</vt:lpstr>
      <vt:lpstr>     Scoring Student Work</vt:lpstr>
      <vt:lpstr>Justification for this work 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twalert</dc:creator>
  <cp:lastModifiedBy>twalert</cp:lastModifiedBy>
  <cp:revision>85</cp:revision>
  <dcterms:created xsi:type="dcterms:W3CDTF">2008-08-11T01:11:40Z</dcterms:created>
  <dcterms:modified xsi:type="dcterms:W3CDTF">2009-08-11T15:59:54Z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TC300023091033</vt:lpwstr>
  </property>
</Properties>
</file>